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2" r:id="rId6"/>
    <p:sldId id="258" r:id="rId7"/>
    <p:sldId id="269" r:id="rId8"/>
    <p:sldId id="270" r:id="rId9"/>
    <p:sldId id="271" r:id="rId10"/>
    <p:sldId id="263" r:id="rId11"/>
    <p:sldId id="259" r:id="rId12"/>
    <p:sldId id="272" r:id="rId13"/>
    <p:sldId id="273" r:id="rId14"/>
    <p:sldId id="274" r:id="rId15"/>
    <p:sldId id="264" r:id="rId16"/>
    <p:sldId id="260" r:id="rId17"/>
    <p:sldId id="275" r:id="rId18"/>
    <p:sldId id="276" r:id="rId19"/>
    <p:sldId id="265" r:id="rId20"/>
    <p:sldId id="261" r:id="rId21"/>
    <p:sldId id="277" r:id="rId22"/>
    <p:sldId id="278" r:id="rId23"/>
    <p:sldId id="26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3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1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9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9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4BB9BF-BBCE-4A37-A76E-A9559E60E49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4C5AA-06C8-4445-8C72-DAEBCE458D9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B0A9C6D-EA31-4E38-984D-A367D2B2A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95758-EC2C-67A4-40D0-2DF4DD4EB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712" y="454794"/>
            <a:ext cx="5675674" cy="2592421"/>
          </a:xfrm>
        </p:spPr>
        <p:txBody>
          <a:bodyPr>
            <a:normAutofit/>
          </a:bodyPr>
          <a:lstStyle/>
          <a:p>
            <a:br>
              <a:rPr lang="ru-RU" sz="5400" dirty="0"/>
            </a:br>
            <a:r>
              <a:rPr lang="ru-RU" sz="4900" dirty="0"/>
              <a:t>Тема:</a:t>
            </a:r>
            <a:br>
              <a:rPr lang="ru-RU" sz="4900" dirty="0"/>
            </a:br>
            <a:r>
              <a:rPr lang="ru-RU" sz="4900" dirty="0"/>
              <a:t>Блокада Ленинграда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35565B-EFF3-347A-B336-D7E6CA4C9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Блокада Ленинграда в живописи - Портал Культура Петербурга">
            <a:extLst>
              <a:ext uri="{FF2B5EF4-FFF2-40B4-BE49-F238E27FC236}">
                <a16:creationId xmlns:a16="http://schemas.microsoft.com/office/drawing/2014/main" id="{D430E4A3-732C-AB6E-FA3E-D6127319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15757" b="-1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446FF0AE-6AA4-4448-852D-87F167CB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876048C-5620-4269-826B-D08535CE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DD24726-9F55-477E-9202-4686B152E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78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31FD7-C5AF-34FA-1E6C-2161264BF189}"/>
              </a:ext>
            </a:extLst>
          </p:cNvPr>
          <p:cNvSpPr txBox="1"/>
          <p:nvPr/>
        </p:nvSpPr>
        <p:spPr>
          <a:xfrm>
            <a:off x="0" y="9270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Соберите оригами как указано на схеме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01CF3-7D75-55BA-87CA-968691C4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21709" b="58884"/>
          <a:stretch/>
        </p:blipFill>
        <p:spPr>
          <a:xfrm>
            <a:off x="2612241" y="2648932"/>
            <a:ext cx="6967517" cy="17251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B3FCE4-BD78-05AF-88C8-0FF7571E6E74}"/>
              </a:ext>
            </a:extLst>
          </p:cNvPr>
          <p:cNvSpPr/>
          <p:nvPr/>
        </p:nvSpPr>
        <p:spPr>
          <a:xfrm>
            <a:off x="2526384" y="2450969"/>
            <a:ext cx="1819373" cy="58477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4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4C364-B5F8-1AF5-C452-6F654BCD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6022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«Блокадная ласточка»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DA37C-A3B7-E844-D098-09E897A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1" y="554688"/>
            <a:ext cx="3706798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DCAA-4552-063F-9695-96647DB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13262"/>
            <a:ext cx="6574973" cy="365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/>
              <a:t>…Сколько писем с той поры мне было.</a:t>
            </a:r>
          </a:p>
          <a:p>
            <a:pPr algn="ctr"/>
            <a:r>
              <a:rPr lang="ru-RU" i="1" dirty="0"/>
              <a:t>Отчего же кажется самой,</a:t>
            </a:r>
          </a:p>
          <a:p>
            <a:pPr algn="ctr"/>
            <a:r>
              <a:rPr lang="ru-RU" i="1" dirty="0"/>
              <a:t>что доныне я не получила</a:t>
            </a:r>
          </a:p>
          <a:p>
            <a:pPr algn="ctr"/>
            <a:r>
              <a:rPr lang="ru-RU" i="1" dirty="0"/>
              <a:t>самое желанное письмо?!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Чтобы к жизни, вставшей за словами,</a:t>
            </a:r>
          </a:p>
          <a:p>
            <a:pPr algn="ctr"/>
            <a:r>
              <a:rPr lang="ru-RU" i="1" dirty="0"/>
              <a:t>к правде, влитой в каждую строку,</a:t>
            </a:r>
          </a:p>
          <a:p>
            <a:pPr algn="ctr"/>
            <a:r>
              <a:rPr lang="ru-RU" i="1" dirty="0"/>
              <a:t>совестью припасть бы, как устами</a:t>
            </a:r>
          </a:p>
          <a:p>
            <a:pPr algn="ctr"/>
            <a:r>
              <a:rPr lang="ru-RU" i="1" dirty="0"/>
              <a:t>в раскаленный полдень — к роднику.</a:t>
            </a: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8C1A-1CD0-190A-3E95-8E9DD6E3A24A}"/>
              </a:ext>
            </a:extLst>
          </p:cNvPr>
          <p:cNvSpPr txBox="1"/>
          <p:nvPr/>
        </p:nvSpPr>
        <p:spPr>
          <a:xfrm>
            <a:off x="22644" y="5964984"/>
            <a:ext cx="4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Фёдоровна Берггольц (1910-1975)</a:t>
            </a:r>
          </a:p>
        </p:txBody>
      </p:sp>
    </p:spTree>
    <p:extLst>
      <p:ext uri="{BB962C8B-B14F-4D97-AF65-F5344CB8AC3E}">
        <p14:creationId xmlns:p14="http://schemas.microsoft.com/office/powerpoint/2010/main" val="371014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057">
            <a:hlinkClick r:id="" action="ppaction://media"/>
            <a:extLst>
              <a:ext uri="{FF2B5EF4-FFF2-40B4-BE49-F238E27FC236}">
                <a16:creationId xmlns:a16="http://schemas.microsoft.com/office/drawing/2014/main" id="{83EB61F2-5686-6059-F74D-4C8A9F9ABF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77" end="40996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9529" y="382470"/>
            <a:ext cx="487363" cy="487363"/>
          </a:xfrm>
          <a:prstGeom prst="rect">
            <a:avLst/>
          </a:prstGeom>
        </p:spPr>
      </p:pic>
      <p:pic>
        <p:nvPicPr>
          <p:cNvPr id="12290" name="Picture 2" descr="Прокуратура потребовала признать блокаду Ленинграда геноцидом - РИА  Новости, 08.09.2022">
            <a:extLst>
              <a:ext uri="{FF2B5EF4-FFF2-40B4-BE49-F238E27FC236}">
                <a16:creationId xmlns:a16="http://schemas.microsoft.com/office/drawing/2014/main" id="{F6BEE413-B984-635A-E52C-60D42BFF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1142058"/>
            <a:ext cx="6236533" cy="40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20B13-B996-860A-9123-0F810C867505}"/>
              </a:ext>
            </a:extLst>
          </p:cNvPr>
          <p:cNvSpPr txBox="1"/>
          <p:nvPr/>
        </p:nvSpPr>
        <p:spPr>
          <a:xfrm>
            <a:off x="0" y="56089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Звук метронома – символ героической стойкости жителей Ленинграда</a:t>
            </a:r>
          </a:p>
        </p:txBody>
      </p:sp>
      <p:pic>
        <p:nvPicPr>
          <p:cNvPr id="12292" name="Picture 4" descr="Зачем в блокадном Ленинграде включали метроном в эфире на радио | История.  История всех времен | Пульс Mail.ru">
            <a:extLst>
              <a:ext uri="{FF2B5EF4-FFF2-40B4-BE49-F238E27FC236}">
                <a16:creationId xmlns:a16="http://schemas.microsoft.com/office/drawing/2014/main" id="{2C7ECF65-3BA1-CBBB-9A46-6EC25256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40" y="1250204"/>
            <a:ext cx="2909539" cy="37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F4840-2A4E-EA66-E4BA-7ABEFFC4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одвиг сотрудников Всесоюзного института растениеводства">
            <a:extLst>
              <a:ext uri="{FF2B5EF4-FFF2-40B4-BE49-F238E27FC236}">
                <a16:creationId xmlns:a16="http://schemas.microsoft.com/office/drawing/2014/main" id="{D42076FC-F72A-0717-D4F5-EF960ABB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5" y="2039025"/>
            <a:ext cx="5145527" cy="34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5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F4840-2A4E-EA66-E4BA-7ABEFFC4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Печальные и торжественные слова Ольги Берггольц на стене Пискаревского кладбища в Ленинграде: </a:t>
            </a:r>
            <a:br>
              <a:rPr lang="ru-RU" sz="2800" dirty="0"/>
            </a:br>
            <a:r>
              <a:rPr lang="ru-RU" sz="2800" i="1" dirty="0"/>
              <a:t>«Никто не забыт и ничто не забыто»</a:t>
            </a:r>
          </a:p>
        </p:txBody>
      </p:sp>
      <p:pic>
        <p:nvPicPr>
          <p:cNvPr id="13314" name="Picture 2" descr="Подвиг сотрудников Всесоюзного института растениеводства">
            <a:extLst>
              <a:ext uri="{FF2B5EF4-FFF2-40B4-BE49-F238E27FC236}">
                <a16:creationId xmlns:a16="http://schemas.microsoft.com/office/drawing/2014/main" id="{D42076FC-F72A-0717-D4F5-EF960ABB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5" y="2039025"/>
            <a:ext cx="5145527" cy="34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DRV37D3L">
            <a:extLst>
              <a:ext uri="{FF2B5EF4-FFF2-40B4-BE49-F238E27FC236}">
                <a16:creationId xmlns:a16="http://schemas.microsoft.com/office/drawing/2014/main" id="{C9C73CAC-5BFE-E9F6-D400-334716F9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99" y="2039025"/>
            <a:ext cx="5145525" cy="34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3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31FD7-C5AF-34FA-1E6C-2161264BF189}"/>
              </a:ext>
            </a:extLst>
          </p:cNvPr>
          <p:cNvSpPr txBox="1"/>
          <p:nvPr/>
        </p:nvSpPr>
        <p:spPr>
          <a:xfrm>
            <a:off x="0" y="9270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Соберите оригами как указано на схеме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27B82C-E599-8BAF-D169-1D2C19FC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9" r="54890" b="36939"/>
          <a:stretch/>
        </p:blipFill>
        <p:spPr>
          <a:xfrm>
            <a:off x="4262486" y="2286870"/>
            <a:ext cx="3667027" cy="22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4C364-B5F8-1AF5-C452-6F654BCD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6022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«Блокадная ласточка»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DA37C-A3B7-E844-D098-09E897A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1" y="554688"/>
            <a:ext cx="3706798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DCAA-4552-063F-9695-96647DB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13262"/>
            <a:ext cx="6574973" cy="365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/>
              <a:t>Кто не написал его? Не выслал?</a:t>
            </a:r>
          </a:p>
          <a:p>
            <a:pPr algn="ctr"/>
            <a:r>
              <a:rPr lang="ru-RU" i="1" dirty="0"/>
              <a:t>Счастье ли? Победа ли? Беда?</a:t>
            </a:r>
          </a:p>
          <a:p>
            <a:pPr algn="ctr"/>
            <a:r>
              <a:rPr lang="ru-RU" i="1" dirty="0"/>
              <a:t>Или друг, который не отыскан</a:t>
            </a:r>
          </a:p>
          <a:p>
            <a:pPr algn="ctr"/>
            <a:r>
              <a:rPr lang="ru-RU" i="1" dirty="0"/>
              <a:t>и не узнан мною навсегда?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Или где-нибудь доныне бродит</a:t>
            </a:r>
          </a:p>
          <a:p>
            <a:pPr algn="ctr"/>
            <a:r>
              <a:rPr lang="ru-RU" i="1" dirty="0"/>
              <a:t>то письмо, желанное, как свет?</a:t>
            </a:r>
          </a:p>
          <a:p>
            <a:pPr algn="ctr"/>
            <a:r>
              <a:rPr lang="ru-RU" i="1" dirty="0"/>
              <a:t>Ищет адрес мой и не находит</a:t>
            </a:r>
          </a:p>
          <a:p>
            <a:pPr algn="ctr"/>
            <a:r>
              <a:rPr lang="ru-RU" i="1" dirty="0"/>
              <a:t>и, томясь, тоскует: где ж ответ?</a:t>
            </a: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8C1A-1CD0-190A-3E95-8E9DD6E3A24A}"/>
              </a:ext>
            </a:extLst>
          </p:cNvPr>
          <p:cNvSpPr txBox="1"/>
          <p:nvPr/>
        </p:nvSpPr>
        <p:spPr>
          <a:xfrm>
            <a:off x="22644" y="5964984"/>
            <a:ext cx="4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Фёдоровна Берггольц (1910-1975)</a:t>
            </a:r>
          </a:p>
        </p:txBody>
      </p:sp>
    </p:spTree>
    <p:extLst>
      <p:ext uri="{BB962C8B-B14F-4D97-AF65-F5344CB8AC3E}">
        <p14:creationId xmlns:p14="http://schemas.microsoft.com/office/powerpoint/2010/main" val="419386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A4735-C3D4-FE31-F03E-568EEAD9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286603"/>
            <a:ext cx="11189617" cy="125939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Через много лет детям блокадного Ленинграда поставят памятник – «Цветок жизни». На его лепестках напишут: «Пусть всегда будет солнце!», а рядом будут лежать каменные страницы дневника той самой ленинградской девочки.</a:t>
            </a:r>
          </a:p>
        </p:txBody>
      </p:sp>
      <p:pic>
        <p:nvPicPr>
          <p:cNvPr id="15362" name="Picture 2" descr="Дневник смерти» блокадного Ленинграда — общественные новости">
            <a:extLst>
              <a:ext uri="{FF2B5EF4-FFF2-40B4-BE49-F238E27FC236}">
                <a16:creationId xmlns:a16="http://schemas.microsoft.com/office/drawing/2014/main" id="{4C484C23-1414-A697-42A1-B65FA008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60" y="2282400"/>
            <a:ext cx="637653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Таня Савичева в возрасте шести лет (1936 год)">
            <a:extLst>
              <a:ext uri="{FF2B5EF4-FFF2-40B4-BE49-F238E27FC236}">
                <a16:creationId xmlns:a16="http://schemas.microsoft.com/office/drawing/2014/main" id="{D2C4B1B1-6FE3-AC28-97C2-C77107C6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5" y="2282401"/>
            <a:ext cx="2458615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Россия санкт-петербург 4 октября 2020 памятник цветок жизни | Премиум Фото">
            <a:extLst>
              <a:ext uri="{FF2B5EF4-FFF2-40B4-BE49-F238E27FC236}">
                <a16:creationId xmlns:a16="http://schemas.microsoft.com/office/drawing/2014/main" id="{B005C600-B821-38BB-A601-BFAD6F7E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549" y="1911295"/>
            <a:ext cx="2699459" cy="40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5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397" name="Rectangle 16396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A4735-C3D4-FE31-F03E-568EEAD9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796" y="639097"/>
            <a:ext cx="400639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Блокадный хлеб – особый продукт. Это знак памяти и символ жизни. Летом 1941 года норма для ленинградцев составляла 800 г хлеба на человека в день. Но с ноября по декабрь 41 года действовали минимальные нормы – 125 г хлеба в сутки для служащих, иждивенцев и детей, 250 г для рабочих.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86" name="Picture 2" descr="Блокадный хлеб: символ жизни и надежды | Читать статьи по истории РФ для  школьников и студентов">
            <a:extLst>
              <a:ext uri="{FF2B5EF4-FFF2-40B4-BE49-F238E27FC236}">
                <a16:creationId xmlns:a16="http://schemas.microsoft.com/office/drawing/2014/main" id="{00DC95FA-09A1-17DB-34B4-A420431B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205806"/>
            <a:ext cx="6912217" cy="3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99" name="Straight Connector 16398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Rectangle 16400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3" name="Rectangle 16402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21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31FD7-C5AF-34FA-1E6C-2161264BF189}"/>
              </a:ext>
            </a:extLst>
          </p:cNvPr>
          <p:cNvSpPr txBox="1"/>
          <p:nvPr/>
        </p:nvSpPr>
        <p:spPr>
          <a:xfrm>
            <a:off x="0" y="9270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Соберите оригами как указано на схеме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4D08D-2850-5AA7-7018-42EFB818E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6" t="41823" r="-1487" b="35239"/>
          <a:stretch/>
        </p:blipFill>
        <p:spPr>
          <a:xfrm>
            <a:off x="3770720" y="2303222"/>
            <a:ext cx="4551053" cy="23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54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4C364-B5F8-1AF5-C452-6F654BCD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6022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«Блокадная ласточка»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DA37C-A3B7-E844-D098-09E897A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1" y="554688"/>
            <a:ext cx="3706798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56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DCAA-4552-063F-9695-96647DB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13262"/>
            <a:ext cx="6574973" cy="365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/>
              <a:t>Весной сорок второго года</a:t>
            </a:r>
          </a:p>
          <a:p>
            <a:pPr algn="ctr"/>
            <a:r>
              <a:rPr lang="ru-RU" i="1" dirty="0"/>
              <a:t>множество ленинградцев</a:t>
            </a:r>
          </a:p>
          <a:p>
            <a:pPr algn="ctr"/>
            <a:r>
              <a:rPr lang="ru-RU" i="1" dirty="0"/>
              <a:t>носило на груди жетон —</a:t>
            </a:r>
          </a:p>
          <a:p>
            <a:pPr algn="ctr"/>
            <a:r>
              <a:rPr lang="ru-RU" i="1" dirty="0"/>
              <a:t>ласточку с письмом в клюве.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Сквозь года, и радость, и невзгоды</a:t>
            </a:r>
          </a:p>
          <a:p>
            <a:pPr algn="ctr"/>
            <a:r>
              <a:rPr lang="ru-RU" i="1" dirty="0"/>
              <a:t>вечно будет мне сиять одна —</a:t>
            </a:r>
          </a:p>
          <a:p>
            <a:pPr algn="ctr"/>
            <a:r>
              <a:rPr lang="ru-RU" i="1" dirty="0"/>
              <a:t>та весна сорок второго года,</a:t>
            </a:r>
          </a:p>
          <a:p>
            <a:pPr algn="ctr"/>
            <a:r>
              <a:rPr lang="ru-RU" i="1" dirty="0"/>
              <a:t>в осажденном городе весна.</a:t>
            </a: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2064" name="Rectangle 2058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8C1A-1CD0-190A-3E95-8E9DD6E3A24A}"/>
              </a:ext>
            </a:extLst>
          </p:cNvPr>
          <p:cNvSpPr txBox="1"/>
          <p:nvPr/>
        </p:nvSpPr>
        <p:spPr>
          <a:xfrm>
            <a:off x="22644" y="5964984"/>
            <a:ext cx="4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Фёдоровна Берггольц (1910-1975)</a:t>
            </a:r>
          </a:p>
        </p:txBody>
      </p:sp>
    </p:spTree>
    <p:extLst>
      <p:ext uri="{BB962C8B-B14F-4D97-AF65-F5344CB8AC3E}">
        <p14:creationId xmlns:p14="http://schemas.microsoft.com/office/powerpoint/2010/main" val="42622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4C364-B5F8-1AF5-C452-6F654BCD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6022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«Блокадная ласточка»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DA37C-A3B7-E844-D098-09E897A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1" y="554688"/>
            <a:ext cx="3706798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DCAA-4552-063F-9695-96647DB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13262"/>
            <a:ext cx="6574973" cy="365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/>
              <a:t>Или близок день, и непременно</a:t>
            </a:r>
          </a:p>
          <a:p>
            <a:pPr algn="ctr"/>
            <a:r>
              <a:rPr lang="ru-RU" i="1" dirty="0"/>
              <a:t>в час большой душевной тишины</a:t>
            </a:r>
          </a:p>
          <a:p>
            <a:pPr algn="ctr"/>
            <a:r>
              <a:rPr lang="ru-RU" i="1" dirty="0"/>
              <a:t>я приму неслыханной, нетленной</a:t>
            </a:r>
          </a:p>
          <a:p>
            <a:pPr algn="ctr"/>
            <a:r>
              <a:rPr lang="ru-RU" i="1" dirty="0"/>
              <a:t>весть, идущую еще с войны…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О, найди меня, гори со мною,</a:t>
            </a:r>
          </a:p>
          <a:p>
            <a:pPr algn="ctr"/>
            <a:r>
              <a:rPr lang="ru-RU" i="1" dirty="0"/>
              <a:t>ты, давно обещанная мне</a:t>
            </a:r>
          </a:p>
          <a:p>
            <a:pPr algn="ctr"/>
            <a:r>
              <a:rPr lang="ru-RU" i="1" dirty="0"/>
              <a:t>всем, что было,- даже той смешною</a:t>
            </a:r>
          </a:p>
          <a:p>
            <a:pPr algn="ctr"/>
            <a:r>
              <a:rPr lang="ru-RU" i="1" dirty="0"/>
              <a:t>ласточкой, в осаде, на войне…</a:t>
            </a: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8C1A-1CD0-190A-3E95-8E9DD6E3A24A}"/>
              </a:ext>
            </a:extLst>
          </p:cNvPr>
          <p:cNvSpPr txBox="1"/>
          <p:nvPr/>
        </p:nvSpPr>
        <p:spPr>
          <a:xfrm>
            <a:off x="22644" y="5964984"/>
            <a:ext cx="4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Фёдоровна Берггольц (1910-1975)</a:t>
            </a:r>
          </a:p>
        </p:txBody>
      </p:sp>
    </p:spTree>
    <p:extLst>
      <p:ext uri="{BB962C8B-B14F-4D97-AF65-F5344CB8AC3E}">
        <p14:creationId xmlns:p14="http://schemas.microsoft.com/office/powerpoint/2010/main" val="43060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амые известные участники «Молодой гвардии» | Фото | Общество | Аргументы и  Факты">
            <a:extLst>
              <a:ext uri="{FF2B5EF4-FFF2-40B4-BE49-F238E27FC236}">
                <a16:creationId xmlns:a16="http://schemas.microsoft.com/office/drawing/2014/main" id="{D3B11885-2801-532A-C66F-64C91A98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638" y="682378"/>
            <a:ext cx="759432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41B82-92B8-8C7D-DD0F-F21425C9E601}"/>
              </a:ext>
            </a:extLst>
          </p:cNvPr>
          <p:cNvSpPr txBox="1"/>
          <p:nvPr/>
        </p:nvSpPr>
        <p:spPr>
          <a:xfrm>
            <a:off x="466928" y="1673157"/>
            <a:ext cx="345331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 появились подпольные организации, одна из них – в городе Краснодоне, это были совсем молодые ребята из «Молодой гвардии».</a:t>
            </a:r>
          </a:p>
          <a:p>
            <a:pPr algn="ct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 было немного – всего 71 человек, причем самому юному члену молодежного подполья было 14 лет…</a:t>
            </a:r>
          </a:p>
        </p:txBody>
      </p:sp>
    </p:spTree>
    <p:extLst>
      <p:ext uri="{BB962C8B-B14F-4D97-AF65-F5344CB8AC3E}">
        <p14:creationId xmlns:p14="http://schemas.microsoft.com/office/powerpoint/2010/main" val="374338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Ленинград, 27 января 1944: город салютовал в честь полного освобождения от  блокады - ТАСС">
            <a:extLst>
              <a:ext uri="{FF2B5EF4-FFF2-40B4-BE49-F238E27FC236}">
                <a16:creationId xmlns:a16="http://schemas.microsoft.com/office/drawing/2014/main" id="{7245A886-AB1C-9520-8A65-253F55335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r="1" b="689"/>
          <a:stretch/>
        </p:blipFill>
        <p:spPr bwMode="auto">
          <a:xfrm>
            <a:off x="6088089" y="3264090"/>
            <a:ext cx="6103911" cy="29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27 января 1944 года...">
            <a:extLst>
              <a:ext uri="{FF2B5EF4-FFF2-40B4-BE49-F238E27FC236}">
                <a16:creationId xmlns:a16="http://schemas.microsoft.com/office/drawing/2014/main" id="{35A5D9EB-FE48-1C17-1EF3-714B83279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7" r="1" b="7134"/>
          <a:stretch/>
        </p:blipFill>
        <p:spPr bwMode="auto"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9" name="Rectangle 18448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85A03-B5D0-C9A0-8DEB-E37C7191BA5D}"/>
              </a:ext>
            </a:extLst>
          </p:cNvPr>
          <p:cNvSpPr txBox="1"/>
          <p:nvPr/>
        </p:nvSpPr>
        <p:spPr>
          <a:xfrm>
            <a:off x="1011677" y="4069422"/>
            <a:ext cx="491554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 января 1944 года в 8 часов вечера над заостренном шпилем Адмиралтейства, над куполом Исаакиевского собора, вспыхнули снопы золотых искр – салют из 324 орудий, знаменующий собой конец блокады, освобождение Ленинграда. Прошел 871 день этой страшной блокады.</a:t>
            </a:r>
          </a:p>
        </p:txBody>
      </p:sp>
    </p:spTree>
    <p:extLst>
      <p:ext uri="{BB962C8B-B14F-4D97-AF65-F5344CB8AC3E}">
        <p14:creationId xmlns:p14="http://schemas.microsoft.com/office/powerpoint/2010/main" val="402073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31FD7-C5AF-34FA-1E6C-2161264BF189}"/>
              </a:ext>
            </a:extLst>
          </p:cNvPr>
          <p:cNvSpPr txBox="1"/>
          <p:nvPr/>
        </p:nvSpPr>
        <p:spPr>
          <a:xfrm>
            <a:off x="0" y="9270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Соберите оригами как указано на схеме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4F0A8-F60C-ECBA-D9A9-A07BED3EB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5"/>
          <a:stretch/>
        </p:blipFill>
        <p:spPr>
          <a:xfrm>
            <a:off x="3057919" y="2410905"/>
            <a:ext cx="6076162" cy="27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6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Неделя памяти Блокады. Человек важнее танков - Солдатские матери">
            <a:extLst>
              <a:ext uri="{FF2B5EF4-FFF2-40B4-BE49-F238E27FC236}">
                <a16:creationId xmlns:a16="http://schemas.microsoft.com/office/drawing/2014/main" id="{9C28BEC3-8768-7D17-D8BD-F4F04B46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983612"/>
            <a:ext cx="10337292" cy="48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06993-8FC8-4493-3B78-67E5981A2B02}"/>
              </a:ext>
            </a:extLst>
          </p:cNvPr>
          <p:cNvSpPr txBox="1"/>
          <p:nvPr/>
        </p:nvSpPr>
        <p:spPr>
          <a:xfrm>
            <a:off x="522732" y="5670380"/>
            <a:ext cx="1114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Память о героическом прошлом очень важна для каждого из нас! </a:t>
            </a:r>
          </a:p>
        </p:txBody>
      </p:sp>
    </p:spTree>
    <p:extLst>
      <p:ext uri="{BB962C8B-B14F-4D97-AF65-F5344CB8AC3E}">
        <p14:creationId xmlns:p14="http://schemas.microsoft.com/office/powerpoint/2010/main" val="58265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етроград · Город 812">
            <a:extLst>
              <a:ext uri="{FF2B5EF4-FFF2-40B4-BE49-F238E27FC236}">
                <a16:creationId xmlns:a16="http://schemas.microsoft.com/office/drawing/2014/main" id="{BEC5094C-CAF6-0583-3A46-E71EAB49F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16796" b="-4"/>
          <a:stretch/>
        </p:blipFill>
        <p:spPr bwMode="auto">
          <a:xfrm>
            <a:off x="3485492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оль Петербурга в развитии России - Портал Культура Петербурга">
            <a:extLst>
              <a:ext uri="{FF2B5EF4-FFF2-40B4-BE49-F238E27FC236}">
                <a16:creationId xmlns:a16="http://schemas.microsoft.com/office/drawing/2014/main" id="{4893559B-5000-ECA5-45C6-E67C10832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r="11621" b="-2"/>
          <a:stretch/>
        </p:blipFill>
        <p:spPr bwMode="auto">
          <a:xfrm>
            <a:off x="77482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ород мужества и славы: Главархив опубликовал новые видеоролики к годовщине  снятия блокады Ленинграда / Новости города / Сайт Москвы">
            <a:extLst>
              <a:ext uri="{FF2B5EF4-FFF2-40B4-BE49-F238E27FC236}">
                <a16:creationId xmlns:a16="http://schemas.microsoft.com/office/drawing/2014/main" id="{252E7255-2D6F-6D3C-5148-B3D837C45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0297" b="2"/>
          <a:stretch/>
        </p:blipFill>
        <p:spPr bwMode="auto"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Экскурсии в Санкт-Петербурге 2023 цены и расписание">
            <a:extLst>
              <a:ext uri="{FF2B5EF4-FFF2-40B4-BE49-F238E27FC236}">
                <a16:creationId xmlns:a16="http://schemas.microsoft.com/office/drawing/2014/main" id="{4D935E80-C44E-E21D-39C2-E8EC45CBB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6044" b="2"/>
          <a:stretch/>
        </p:blipFill>
        <p:spPr bwMode="auto">
          <a:xfrm>
            <a:off x="8906818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779C4A-1180-9E14-69DE-F8BE6D5A0D5B}"/>
              </a:ext>
            </a:extLst>
          </p:cNvPr>
          <p:cNvSpPr txBox="1"/>
          <p:nvPr/>
        </p:nvSpPr>
        <p:spPr>
          <a:xfrm>
            <a:off x="774829" y="4914575"/>
            <a:ext cx="106888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Санкт-Петербург 			Петроград 				  Ленинград 			   Санкт-Петербург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C6F1F-01F1-FF32-EB20-F3E6BA389E92}"/>
              </a:ext>
            </a:extLst>
          </p:cNvPr>
          <p:cNvSpPr txBox="1"/>
          <p:nvPr/>
        </p:nvSpPr>
        <p:spPr>
          <a:xfrm>
            <a:off x="0" y="6975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История нашей страны неразрывно связана с этим городом, который основал Петр Великий в 1703 году. </a:t>
            </a:r>
          </a:p>
        </p:txBody>
      </p:sp>
    </p:spTree>
    <p:extLst>
      <p:ext uri="{BB962C8B-B14F-4D97-AF65-F5344CB8AC3E}">
        <p14:creationId xmlns:p14="http://schemas.microsoft.com/office/powerpoint/2010/main" val="83910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кция «Блокадная ласточка» пройдёт в Тверской области">
            <a:extLst>
              <a:ext uri="{FF2B5EF4-FFF2-40B4-BE49-F238E27FC236}">
                <a16:creationId xmlns:a16="http://schemas.microsoft.com/office/drawing/2014/main" id="{AD0682A9-6D69-71D6-6CFF-232B6BBD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2108363"/>
            <a:ext cx="65055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01288-2F97-3003-F940-920BBAB8AA44}"/>
              </a:ext>
            </a:extLst>
          </p:cNvPr>
          <p:cNvSpPr txBox="1"/>
          <p:nvPr/>
        </p:nvSpPr>
        <p:spPr>
          <a:xfrm>
            <a:off x="1731390" y="490194"/>
            <a:ext cx="8729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Почему именно ласточка была символом блокады Ленинграда и была помещена на жетон?</a:t>
            </a:r>
          </a:p>
        </p:txBody>
      </p:sp>
    </p:spTree>
    <p:extLst>
      <p:ext uri="{BB962C8B-B14F-4D97-AF65-F5344CB8AC3E}">
        <p14:creationId xmlns:p14="http://schemas.microsoft.com/office/powerpoint/2010/main" val="373838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E7BBD2-041A-44F4-4601-29F29A72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5"/>
          <a:stretch/>
        </p:blipFill>
        <p:spPr>
          <a:xfrm>
            <a:off x="2241925" y="2576107"/>
            <a:ext cx="7047688" cy="1988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31FD7-C5AF-34FA-1E6C-2161264BF189}"/>
              </a:ext>
            </a:extLst>
          </p:cNvPr>
          <p:cNvSpPr txBox="1"/>
          <p:nvPr/>
        </p:nvSpPr>
        <p:spPr>
          <a:xfrm>
            <a:off x="0" y="9270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Соберите оригами как указано на схеме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A96008-34AE-2074-D488-E7909B65F364}"/>
              </a:ext>
            </a:extLst>
          </p:cNvPr>
          <p:cNvSpPr/>
          <p:nvPr/>
        </p:nvSpPr>
        <p:spPr>
          <a:xfrm>
            <a:off x="8003357" y="4421171"/>
            <a:ext cx="697583" cy="21681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8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4C364-B5F8-1AF5-C452-6F654BCD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6022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«Блокадная ласточка»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DA37C-A3B7-E844-D098-09E897A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1" y="554688"/>
            <a:ext cx="3706798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DCAA-4552-063F-9695-96647DB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13262"/>
            <a:ext cx="6574973" cy="36575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/>
              <a:t>Маленькую ласточку из жести</a:t>
            </a:r>
          </a:p>
          <a:p>
            <a:pPr algn="ctr"/>
            <a:r>
              <a:rPr lang="ru-RU" i="1" dirty="0"/>
              <a:t>я носила на груди сама.</a:t>
            </a:r>
          </a:p>
          <a:p>
            <a:pPr algn="ctr"/>
            <a:r>
              <a:rPr lang="ru-RU" i="1" dirty="0"/>
              <a:t>Это было знаком доброй вести,</a:t>
            </a:r>
          </a:p>
          <a:p>
            <a:pPr algn="ctr"/>
            <a:r>
              <a:rPr lang="ru-RU" i="1" dirty="0"/>
              <a:t>это означало: «Жду письма».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/>
              <a:t>Этот знак придумала блокада.</a:t>
            </a:r>
          </a:p>
          <a:p>
            <a:pPr algn="ctr"/>
            <a:r>
              <a:rPr lang="ru-RU" i="1" dirty="0"/>
              <a:t>Знали мы, что только самолет,</a:t>
            </a:r>
          </a:p>
          <a:p>
            <a:pPr algn="ctr"/>
            <a:r>
              <a:rPr lang="ru-RU" i="1" dirty="0"/>
              <a:t>только птица к нам, до Ленинграда,</a:t>
            </a:r>
          </a:p>
          <a:p>
            <a:pPr algn="ctr"/>
            <a:r>
              <a:rPr lang="ru-RU" i="1" dirty="0"/>
              <a:t>с милой-милой родины дойдет.</a:t>
            </a:r>
          </a:p>
          <a:p>
            <a:pPr marL="0" indent="0" algn="ctr">
              <a:buNone/>
            </a:pP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8C1A-1CD0-190A-3E95-8E9DD6E3A24A}"/>
              </a:ext>
            </a:extLst>
          </p:cNvPr>
          <p:cNvSpPr txBox="1"/>
          <p:nvPr/>
        </p:nvSpPr>
        <p:spPr>
          <a:xfrm>
            <a:off x="22644" y="5964984"/>
            <a:ext cx="4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Фёдоровна Берггольц (1910-1975)</a:t>
            </a:r>
          </a:p>
        </p:txBody>
      </p:sp>
    </p:spTree>
    <p:extLst>
      <p:ext uri="{BB962C8B-B14F-4D97-AF65-F5344CB8AC3E}">
        <p14:creationId xmlns:p14="http://schemas.microsoft.com/office/powerpoint/2010/main" val="10164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BD69-A2C8-7A0F-F6E9-C6DD1696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744" y="2318335"/>
            <a:ext cx="3690257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872 дня длилась блокада Ленинграда</a:t>
            </a:r>
          </a:p>
        </p:txBody>
      </p:sp>
      <p:pic>
        <p:nvPicPr>
          <p:cNvPr id="9218" name="Picture 2" descr="Схема блокированной территории Ленфронта 1941–1942 годы. | Косыгин">
            <a:extLst>
              <a:ext uri="{FF2B5EF4-FFF2-40B4-BE49-F238E27FC236}">
                <a16:creationId xmlns:a16="http://schemas.microsoft.com/office/drawing/2014/main" id="{B3DB5A29-E05C-7B30-BD3C-1A66F4E8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12148" b="-1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1F4FC-40F9-12D4-323C-16920D67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4034674"/>
            <a:ext cx="3810899" cy="1919802"/>
          </a:xfrm>
        </p:spPr>
        <p:txBody>
          <a:bodyPr>
            <a:normAutofit/>
          </a:bodyPr>
          <a:lstStyle/>
          <a:p>
            <a:r>
              <a:rPr lang="ru-RU" dirty="0"/>
              <a:t>8 сентября 1941 – 27 января 1944</a:t>
            </a:r>
          </a:p>
          <a:p>
            <a:endParaRPr lang="ru-RU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05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F2D93-51D2-34D5-0B1C-4D1D40C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Связь с Ленинградом поддерживалась только по воздуху и через Ладожское озеро, где зимой была проложена легендарная Дорога жизни.</a:t>
            </a:r>
          </a:p>
        </p:txBody>
      </p:sp>
      <p:pic>
        <p:nvPicPr>
          <p:cNvPr id="10244" name="Picture 4" descr="Начало «Дороги жизни» | Читать статьи по истории РФ для школьников и  студентов">
            <a:extLst>
              <a:ext uri="{FF2B5EF4-FFF2-40B4-BE49-F238E27FC236}">
                <a16:creationId xmlns:a16="http://schemas.microsoft.com/office/drawing/2014/main" id="{B6780DFF-2B0F-409E-3C09-5B138D1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9" y="2266041"/>
            <a:ext cx="5195405" cy="33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ждая четвертая машина не вернулась из рейса»: что дала и что забрала «Дорога  жизни» - Газета.Ru">
            <a:extLst>
              <a:ext uri="{FF2B5EF4-FFF2-40B4-BE49-F238E27FC236}">
                <a16:creationId xmlns:a16="http://schemas.microsoft.com/office/drawing/2014/main" id="{ABCCD436-8493-C418-DE54-8431A350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88" y="2266041"/>
            <a:ext cx="5256363" cy="33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7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то Киева. Национальный музей «Мемориал памяти жертв Голодомора». Скульптура девочки с колосками в руках на Площади Памяти, окружённой жерновами.">
            <a:extLst>
              <a:ext uri="{FF2B5EF4-FFF2-40B4-BE49-F238E27FC236}">
                <a16:creationId xmlns:a16="http://schemas.microsoft.com/office/drawing/2014/main" id="{A1D3B473-3C5D-AE38-D4F7-5304DA66E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88"/>
          <a:stretch/>
        </p:blipFill>
        <p:spPr bwMode="auto">
          <a:xfrm>
            <a:off x="377853" y="640081"/>
            <a:ext cx="4257462" cy="52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1F50B46-A43C-AC5E-15A2-8C14C44FFD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9966" y="2841625"/>
            <a:ext cx="5902199" cy="117475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Памятник подвигу героических защитников и жителей Ленинграда в годы блокады «Свеча памяти» в Иерусалиме.</a:t>
            </a:r>
          </a:p>
        </p:txBody>
      </p:sp>
    </p:spTree>
    <p:extLst>
      <p:ext uri="{BB962C8B-B14F-4D97-AF65-F5344CB8AC3E}">
        <p14:creationId xmlns:p14="http://schemas.microsoft.com/office/powerpoint/2010/main" val="144886859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651</Words>
  <Application>Microsoft Office PowerPoint</Application>
  <PresentationFormat>Широкоэкранный</PresentationFormat>
  <Paragraphs>76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Ретро</vt:lpstr>
      <vt:lpstr> Тема: Блокада Ленинграда</vt:lpstr>
      <vt:lpstr>«Блокадная ласточка»</vt:lpstr>
      <vt:lpstr>Презентация PowerPoint</vt:lpstr>
      <vt:lpstr>Презентация PowerPoint</vt:lpstr>
      <vt:lpstr>Презентация PowerPoint</vt:lpstr>
      <vt:lpstr>«Блокадная ласточка»</vt:lpstr>
      <vt:lpstr>872 дня длилась блокада Ленинграда</vt:lpstr>
      <vt:lpstr>Связь с Ленинградом поддерживалась только по воздуху и через Ладожское озеро, где зимой была проложена легендарная Дорога жизни.</vt:lpstr>
      <vt:lpstr>Презентация PowerPoint</vt:lpstr>
      <vt:lpstr>Презентация PowerPoint</vt:lpstr>
      <vt:lpstr>«Блокадная ласточка»</vt:lpstr>
      <vt:lpstr>Презентация PowerPoint</vt:lpstr>
      <vt:lpstr>Презентация PowerPoint</vt:lpstr>
      <vt:lpstr>Печальные и торжественные слова Ольги Берггольц на стене Пискаревского кладбища в Ленинграде:  «Никто не забыт и ничто не забыто»</vt:lpstr>
      <vt:lpstr>Презентация PowerPoint</vt:lpstr>
      <vt:lpstr>«Блокадная ласточка»</vt:lpstr>
      <vt:lpstr>Через много лет детям блокадного Ленинграда поставят памятник – «Цветок жизни». На его лепестках напишут: «Пусть всегда будет солнце!», а рядом будут лежать каменные страницы дневника той самой ленинградской девочки.</vt:lpstr>
      <vt:lpstr>Блокадный хлеб – особый продукт. Это знак памяти и символ жизни. Летом 1941 года норма для ленинградцев составляла 800 г хлеба на человека в день. Но с ноября по декабрь 41 года действовали минимальные нормы – 125 г хлеба в сутки для служащих, иждивенцев и детей, 250 г для рабочих.</vt:lpstr>
      <vt:lpstr>Презентация PowerPoint</vt:lpstr>
      <vt:lpstr>«Блокадная ласточка»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Блокада Ленинграда</dc:title>
  <dc:creator>Натали Домнич</dc:creator>
  <cp:lastModifiedBy>Натали Домнич</cp:lastModifiedBy>
  <cp:revision>5</cp:revision>
  <dcterms:created xsi:type="dcterms:W3CDTF">2023-01-22T18:23:15Z</dcterms:created>
  <dcterms:modified xsi:type="dcterms:W3CDTF">2023-01-22T19:35:16Z</dcterms:modified>
</cp:coreProperties>
</file>